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5143500"/>
  <p:notesSz cx="6858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619"/>
            <a:ext cx="6858000" cy="405083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27924" y="4281678"/>
            <a:ext cx="1837256" cy="5425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6858000" cy="1036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8429" y="366521"/>
            <a:ext cx="618114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9998" y="1720976"/>
            <a:ext cx="4154804" cy="3312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geinsurance.com/insurance/busines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pplierregistration@grangeinsurance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9447" y="3731767"/>
            <a:ext cx="13582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As</a:t>
            </a:r>
            <a:r>
              <a:rPr sz="1200" b="1" spc="1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lang="en-US" sz="1200" b="1" spc="-5" dirty="0">
                <a:solidFill>
                  <a:srgbClr val="807D82"/>
                </a:solidFill>
                <a:latin typeface="Arial"/>
                <a:cs typeface="Arial"/>
              </a:rPr>
              <a:t>February</a:t>
            </a:r>
            <a:r>
              <a:rPr sz="1200" b="1" spc="-1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1,</a:t>
            </a:r>
            <a:r>
              <a:rPr sz="1200" b="1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807D82"/>
                </a:solidFill>
                <a:latin typeface="Arial"/>
                <a:cs typeface="Arial"/>
              </a:rPr>
              <a:t>20</a:t>
            </a:r>
            <a:r>
              <a:rPr lang="en-US" sz="1200" b="1" spc="-20" dirty="0">
                <a:solidFill>
                  <a:srgbClr val="807D82"/>
                </a:solidFill>
                <a:latin typeface="Arial"/>
                <a:cs typeface="Arial"/>
              </a:rPr>
              <a:t>23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1640" y="2849067"/>
            <a:ext cx="22440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7575B"/>
                </a:solidFill>
                <a:latin typeface="Arial"/>
                <a:cs typeface="Arial"/>
              </a:rPr>
              <a:t>Supplier</a:t>
            </a:r>
            <a:r>
              <a:rPr sz="2000" b="1" spc="-5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B"/>
                </a:solidFill>
                <a:latin typeface="Arial"/>
                <a:cs typeface="Arial"/>
              </a:rPr>
              <a:t>Business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57575B"/>
                </a:solidFill>
                <a:latin typeface="Arial"/>
                <a:cs typeface="Arial"/>
              </a:rPr>
              <a:t>Qualifications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38609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491732" y="4705908"/>
            <a:ext cx="151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7D82"/>
                </a:solidFill>
                <a:latin typeface="Arial"/>
                <a:cs typeface="Arial"/>
              </a:rPr>
              <a:t>|</a:t>
            </a:r>
            <a:r>
              <a:rPr sz="900" spc="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807D82"/>
                </a:solidFill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marR="393065" indent="-25781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Financial</a:t>
            </a:r>
            <a:r>
              <a:rPr b="1" u="sng" spc="-4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Stability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must</a:t>
            </a:r>
            <a:r>
              <a:rPr spc="-4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good</a:t>
            </a:r>
            <a:r>
              <a:rPr spc="-35" dirty="0"/>
              <a:t> </a:t>
            </a:r>
            <a:r>
              <a:rPr dirty="0"/>
              <a:t>credit</a:t>
            </a:r>
            <a:r>
              <a:rPr spc="-30" dirty="0"/>
              <a:t> </a:t>
            </a:r>
            <a:r>
              <a:rPr dirty="0"/>
              <a:t>rating</a:t>
            </a:r>
            <a:r>
              <a:rPr spc="-35" dirty="0"/>
              <a:t> </a:t>
            </a:r>
            <a:r>
              <a:rPr spc="-25" dirty="0"/>
              <a:t>and </a:t>
            </a:r>
            <a:r>
              <a:rPr dirty="0"/>
              <a:t>provide</a:t>
            </a:r>
            <a:r>
              <a:rPr spc="-25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stable</a:t>
            </a:r>
            <a:r>
              <a:rPr spc="-35" dirty="0"/>
              <a:t> </a:t>
            </a:r>
            <a:r>
              <a:rPr dirty="0"/>
              <a:t>financial</a:t>
            </a:r>
            <a:r>
              <a:rPr spc="-35" dirty="0"/>
              <a:t> </a:t>
            </a:r>
            <a:r>
              <a:rPr spc="-10" dirty="0"/>
              <a:t>report</a:t>
            </a:r>
          </a:p>
          <a:p>
            <a:pPr marL="269875" indent="-25781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Insurance</a:t>
            </a:r>
            <a:r>
              <a:rPr b="1" u="sng" spc="-4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Requirements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(see</a:t>
            </a:r>
            <a:r>
              <a:rPr spc="-40" dirty="0"/>
              <a:t> </a:t>
            </a:r>
            <a:r>
              <a:rPr dirty="0"/>
              <a:t>next</a:t>
            </a:r>
            <a:r>
              <a:rPr spc="-20" dirty="0"/>
              <a:t> </a:t>
            </a:r>
            <a:r>
              <a:rPr spc="-10" dirty="0"/>
              <a:t>slide)</a:t>
            </a:r>
          </a:p>
          <a:p>
            <a:pPr marL="269875" marR="441325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US</a:t>
            </a:r>
            <a:r>
              <a:rPr b="1" u="sng" spc="-2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Federal</a:t>
            </a:r>
            <a:r>
              <a:rPr b="1" u="sng" spc="-3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Taxpayer</a:t>
            </a:r>
            <a:r>
              <a:rPr b="1" u="sng" spc="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ID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35" dirty="0"/>
              <a:t> </a:t>
            </a:r>
            <a:r>
              <a:rPr dirty="0"/>
              <a:t>must</a:t>
            </a:r>
            <a:r>
              <a:rPr spc="-45" dirty="0"/>
              <a:t> </a:t>
            </a:r>
            <a:r>
              <a:rPr dirty="0"/>
              <a:t>provide</a:t>
            </a:r>
            <a:r>
              <a:rPr spc="-25" dirty="0"/>
              <a:t> </a:t>
            </a:r>
            <a:r>
              <a:rPr dirty="0"/>
              <a:t>this</a:t>
            </a:r>
            <a:r>
              <a:rPr spc="-30" dirty="0"/>
              <a:t> </a:t>
            </a:r>
            <a:r>
              <a:rPr dirty="0"/>
              <a:t>number</a:t>
            </a:r>
            <a:r>
              <a:rPr spc="-45" dirty="0"/>
              <a:t> </a:t>
            </a:r>
            <a:r>
              <a:rPr spc="-25" dirty="0"/>
              <a:t>to </a:t>
            </a:r>
            <a:r>
              <a:rPr spc="-10" dirty="0"/>
              <a:t>Grange</a:t>
            </a:r>
          </a:p>
          <a:p>
            <a:pPr marL="269875" marR="140335" indent="-25781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Quality</a:t>
            </a:r>
            <a:r>
              <a:rPr b="1" u="sng" spc="-6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Standards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30" dirty="0"/>
              <a:t> </a:t>
            </a:r>
            <a:r>
              <a:rPr dirty="0"/>
              <a:t>must</a:t>
            </a:r>
            <a:r>
              <a:rPr spc="-50" dirty="0"/>
              <a:t> </a:t>
            </a:r>
            <a:r>
              <a:rPr dirty="0"/>
              <a:t>provide</a:t>
            </a:r>
            <a:r>
              <a:rPr spc="-25" dirty="0"/>
              <a:t> </a:t>
            </a:r>
            <a:r>
              <a:rPr dirty="0"/>
              <a:t>high</a:t>
            </a:r>
            <a:r>
              <a:rPr spc="-30" dirty="0"/>
              <a:t> </a:t>
            </a:r>
            <a:r>
              <a:rPr dirty="0"/>
              <a:t>quality</a:t>
            </a:r>
            <a:r>
              <a:rPr spc="-30" dirty="0"/>
              <a:t> </a:t>
            </a:r>
            <a:r>
              <a:rPr dirty="0"/>
              <a:t>products</a:t>
            </a:r>
            <a:r>
              <a:rPr spc="-50" dirty="0"/>
              <a:t> </a:t>
            </a:r>
            <a:r>
              <a:rPr spc="-25" dirty="0"/>
              <a:t>and </a:t>
            </a:r>
            <a:r>
              <a:rPr dirty="0"/>
              <a:t>professional</a:t>
            </a:r>
            <a:r>
              <a:rPr spc="-55" dirty="0"/>
              <a:t> </a:t>
            </a:r>
            <a:r>
              <a:rPr dirty="0"/>
              <a:t>services</a:t>
            </a:r>
            <a:r>
              <a:rPr spc="-40" dirty="0"/>
              <a:t> </a:t>
            </a:r>
            <a:r>
              <a:rPr dirty="0"/>
              <a:t>competitive</a:t>
            </a:r>
            <a:r>
              <a:rPr spc="-40" dirty="0"/>
              <a:t> </a:t>
            </a:r>
            <a:r>
              <a:rPr dirty="0"/>
              <a:t>within</a:t>
            </a:r>
            <a:r>
              <a:rPr spc="-15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industry</a:t>
            </a:r>
          </a:p>
          <a:p>
            <a:pPr marL="269875" marR="128905" indent="-25781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Competitive</a:t>
            </a:r>
            <a:r>
              <a:rPr b="1" u="sng" spc="-6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Pricing</a:t>
            </a:r>
            <a:r>
              <a:rPr b="1" spc="-35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must</a:t>
            </a:r>
            <a:r>
              <a:rPr spc="-40" dirty="0"/>
              <a:t> </a:t>
            </a:r>
            <a:r>
              <a:rPr dirty="0"/>
              <a:t>offer</a:t>
            </a:r>
            <a:r>
              <a:rPr spc="-55" dirty="0"/>
              <a:t> </a:t>
            </a:r>
            <a:r>
              <a:rPr dirty="0"/>
              <a:t>prices</a:t>
            </a:r>
            <a:r>
              <a:rPr spc="-30" dirty="0"/>
              <a:t> </a:t>
            </a:r>
            <a:r>
              <a:rPr dirty="0"/>
              <a:t>that</a:t>
            </a:r>
            <a:r>
              <a:rPr spc="-30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spc="-10" dirty="0"/>
              <a:t>competitive </a:t>
            </a:r>
            <a:r>
              <a:rPr dirty="0"/>
              <a:t>within</a:t>
            </a:r>
            <a:r>
              <a:rPr spc="-15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spc="-10" dirty="0"/>
              <a:t>industry</a:t>
            </a:r>
          </a:p>
          <a:p>
            <a:pPr marL="269875" marR="281940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Background</a:t>
            </a:r>
            <a:r>
              <a:rPr b="1" u="sng" spc="-3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checks</a:t>
            </a:r>
            <a:r>
              <a:rPr b="1" u="sng" spc="-3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on</a:t>
            </a:r>
            <a:r>
              <a:rPr b="1" u="sng" spc="-4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employees</a:t>
            </a:r>
            <a:r>
              <a:rPr b="1" u="sng" spc="-2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dirty="0"/>
              <a:t>must</a:t>
            </a:r>
            <a:r>
              <a:rPr spc="-55" dirty="0"/>
              <a:t> </a:t>
            </a:r>
            <a:r>
              <a:rPr spc="-10" dirty="0"/>
              <a:t>perform </a:t>
            </a:r>
            <a:r>
              <a:rPr dirty="0"/>
              <a:t>background</a:t>
            </a:r>
            <a:r>
              <a:rPr spc="-65" dirty="0"/>
              <a:t> </a:t>
            </a:r>
            <a:r>
              <a:rPr dirty="0"/>
              <a:t>check</a:t>
            </a:r>
            <a:r>
              <a:rPr spc="-2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drug</a:t>
            </a:r>
            <a:r>
              <a:rPr spc="-35" dirty="0"/>
              <a:t> </a:t>
            </a:r>
            <a:r>
              <a:rPr dirty="0"/>
              <a:t>screens</a:t>
            </a:r>
            <a:r>
              <a:rPr spc="-35" dirty="0"/>
              <a:t> </a:t>
            </a:r>
            <a:r>
              <a:rPr dirty="0"/>
              <a:t>on</a:t>
            </a:r>
            <a:r>
              <a:rPr spc="-25" dirty="0"/>
              <a:t> </a:t>
            </a:r>
            <a:r>
              <a:rPr dirty="0"/>
              <a:t>employees</a:t>
            </a:r>
            <a:r>
              <a:rPr spc="-10" dirty="0"/>
              <a:t> before </a:t>
            </a:r>
            <a:r>
              <a:rPr dirty="0"/>
              <a:t>doing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40" dirty="0"/>
              <a:t> </a:t>
            </a:r>
            <a:r>
              <a:rPr dirty="0"/>
              <a:t>with</a:t>
            </a:r>
            <a:r>
              <a:rPr spc="-10" dirty="0"/>
              <a:t> Grange</a:t>
            </a:r>
          </a:p>
          <a:p>
            <a:pPr marL="269875" marR="5080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Compliance</a:t>
            </a:r>
            <a:r>
              <a:rPr b="1" u="sng" spc="-4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with</a:t>
            </a:r>
            <a:r>
              <a:rPr b="1" u="sng" spc="-6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Grange’s</a:t>
            </a:r>
            <a:r>
              <a:rPr b="1" u="sng" spc="-4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Travel</a:t>
            </a:r>
            <a:r>
              <a:rPr b="1" u="sng" spc="-10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Policy</a:t>
            </a:r>
            <a:r>
              <a:rPr b="1" u="sng" spc="-3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must</a:t>
            </a:r>
            <a:r>
              <a:rPr spc="-45" dirty="0"/>
              <a:t> </a:t>
            </a:r>
            <a:r>
              <a:rPr dirty="0"/>
              <a:t>comply</a:t>
            </a:r>
            <a:r>
              <a:rPr spc="-30" dirty="0"/>
              <a:t> </a:t>
            </a:r>
            <a:r>
              <a:rPr spc="-20" dirty="0"/>
              <a:t>with </a:t>
            </a:r>
            <a:r>
              <a:rPr dirty="0"/>
              <a:t>Grange’s</a:t>
            </a:r>
            <a:r>
              <a:rPr spc="-50" dirty="0"/>
              <a:t> </a:t>
            </a:r>
            <a:r>
              <a:rPr dirty="0"/>
              <a:t>travel</a:t>
            </a:r>
            <a:r>
              <a:rPr spc="-30" dirty="0"/>
              <a:t> </a:t>
            </a:r>
            <a:r>
              <a:rPr dirty="0"/>
              <a:t>policy</a:t>
            </a:r>
            <a:r>
              <a:rPr spc="-1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spc="-10" dirty="0"/>
              <a:t>reimbursement</a:t>
            </a:r>
          </a:p>
          <a:p>
            <a:pPr marL="269875" marR="184150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Legal</a:t>
            </a:r>
            <a:r>
              <a:rPr b="1" u="sng" spc="-2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Counsel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must</a:t>
            </a:r>
            <a:r>
              <a:rPr spc="-50" dirty="0"/>
              <a:t> </a:t>
            </a:r>
            <a:r>
              <a:rPr dirty="0"/>
              <a:t>provide</a:t>
            </a:r>
            <a:r>
              <a:rPr spc="-15" dirty="0"/>
              <a:t> </a:t>
            </a:r>
            <a:r>
              <a:rPr dirty="0"/>
              <a:t>Grange</a:t>
            </a:r>
            <a:r>
              <a:rPr spc="-65" dirty="0"/>
              <a:t> </a:t>
            </a:r>
            <a:r>
              <a:rPr dirty="0"/>
              <a:t>with quick</a:t>
            </a:r>
            <a:r>
              <a:rPr spc="-40" dirty="0"/>
              <a:t> </a:t>
            </a:r>
            <a:r>
              <a:rPr dirty="0"/>
              <a:t>access</a:t>
            </a:r>
            <a:r>
              <a:rPr spc="-25" dirty="0"/>
              <a:t> to </a:t>
            </a:r>
            <a:r>
              <a:rPr dirty="0"/>
              <a:t>legal</a:t>
            </a:r>
            <a:r>
              <a:rPr spc="-30" dirty="0"/>
              <a:t> </a:t>
            </a:r>
            <a:r>
              <a:rPr spc="-10" dirty="0"/>
              <a:t>counsel</a:t>
            </a:r>
          </a:p>
          <a:p>
            <a:pPr marL="269875" marR="125730" indent="-25781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Legal</a:t>
            </a:r>
            <a:r>
              <a:rPr b="1" u="sng" spc="-25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Title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must</a:t>
            </a:r>
            <a:r>
              <a:rPr spc="-45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legal,</a:t>
            </a:r>
            <a:r>
              <a:rPr spc="-25" dirty="0"/>
              <a:t> </a:t>
            </a:r>
            <a:r>
              <a:rPr dirty="0"/>
              <a:t>marketable</a:t>
            </a:r>
            <a:r>
              <a:rPr spc="-45" dirty="0"/>
              <a:t> </a:t>
            </a:r>
            <a:r>
              <a:rPr dirty="0"/>
              <a:t>title</a:t>
            </a:r>
            <a:r>
              <a:rPr spc="-2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all</a:t>
            </a:r>
            <a:r>
              <a:rPr spc="-15" dirty="0"/>
              <a:t> </a:t>
            </a:r>
            <a:r>
              <a:rPr spc="-10" dirty="0"/>
              <a:t>products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15" dirty="0"/>
              <a:t> </a:t>
            </a:r>
            <a:r>
              <a:rPr spc="-10" dirty="0"/>
              <a:t>offered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43735">
              <a:lnSpc>
                <a:spcPct val="100000"/>
              </a:lnSpc>
              <a:spcBef>
                <a:spcPts val="105"/>
              </a:spcBef>
            </a:pPr>
            <a:r>
              <a:rPr dirty="0"/>
              <a:t>Business</a:t>
            </a:r>
            <a:r>
              <a:rPr spc="-30" dirty="0"/>
              <a:t> </a:t>
            </a:r>
            <a:r>
              <a:rPr spc="-10" dirty="0"/>
              <a:t>Qualifications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69998" y="977645"/>
            <a:ext cx="353758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Prospective</a:t>
            </a:r>
            <a:r>
              <a:rPr sz="1400" b="1" spc="-6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suppliers</a:t>
            </a:r>
            <a:r>
              <a:rPr sz="1400" b="1" spc="-7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must</a:t>
            </a:r>
            <a:r>
              <a:rPr sz="1400" b="1" spc="-5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meet</a:t>
            </a:r>
            <a:r>
              <a:rPr sz="1400" b="1" spc="-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05F"/>
                </a:solidFill>
                <a:latin typeface="Arial"/>
                <a:cs typeface="Arial"/>
              </a:rPr>
              <a:t>certain qualifications</a:t>
            </a:r>
            <a:r>
              <a:rPr sz="1400" b="1" spc="-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to</a:t>
            </a:r>
            <a:r>
              <a:rPr sz="1400" b="1" spc="-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do</a:t>
            </a:r>
            <a:r>
              <a:rPr sz="1400" b="1" spc="-1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business</a:t>
            </a:r>
            <a:r>
              <a:rPr sz="1400" b="1" spc="-4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05F"/>
                </a:solidFill>
                <a:latin typeface="Arial"/>
                <a:cs typeface="Arial"/>
              </a:rPr>
              <a:t>with</a:t>
            </a:r>
            <a:r>
              <a:rPr lang="en-US" sz="1400" b="1" dirty="0">
                <a:solidFill>
                  <a:srgbClr val="00A05F"/>
                </a:solidFill>
                <a:latin typeface="Arial"/>
                <a:cs typeface="Arial"/>
              </a:rPr>
              <a:t> the</a:t>
            </a:r>
            <a:r>
              <a:rPr sz="1400" b="1" spc="-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05F"/>
                </a:solidFill>
                <a:latin typeface="Arial"/>
                <a:cs typeface="Arial"/>
              </a:rPr>
              <a:t>Grange</a:t>
            </a:r>
            <a:r>
              <a:rPr lang="en-US" sz="1400" b="1" spc="-10" dirty="0">
                <a:solidFill>
                  <a:srgbClr val="00A05F"/>
                </a:solidFill>
                <a:latin typeface="Arial"/>
                <a:cs typeface="Arial"/>
              </a:rPr>
              <a:t> Enterprise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1732" y="4705908"/>
            <a:ext cx="151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7D82"/>
                </a:solidFill>
                <a:latin typeface="Arial"/>
                <a:cs typeface="Arial"/>
              </a:rPr>
              <a:t>|</a:t>
            </a:r>
            <a:r>
              <a:rPr sz="900" spc="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807D82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10363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6525" y="895348"/>
            <a:ext cx="6106160" cy="3360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marR="367030" indent="-257810">
              <a:lnSpc>
                <a:spcPct val="100000"/>
              </a:lnSpc>
              <a:buChar char="•"/>
              <a:tabLst>
                <a:tab pos="269875" algn="l"/>
                <a:tab pos="270510" algn="l"/>
              </a:tabLst>
            </a:pP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Supplier,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its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employees,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agents,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third-parties</a:t>
            </a:r>
            <a:r>
              <a:rPr sz="10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other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affiliated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individuals</a:t>
            </a:r>
            <a:r>
              <a:rPr sz="105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shall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at</a:t>
            </a:r>
            <a:r>
              <a:rPr sz="105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their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expense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maintain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US" sz="1050" spc="-15" dirty="0">
                <a:solidFill>
                  <a:srgbClr val="333333"/>
                </a:solidFill>
                <a:latin typeface="Arial"/>
                <a:cs typeface="Arial"/>
              </a:rPr>
              <a:t>insurance coverage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full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force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05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effect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throughout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term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Agreement</a:t>
            </a:r>
            <a:r>
              <a:rPr lang="en-US" sz="1050" dirty="0">
                <a:solidFill>
                  <a:srgbClr val="333333"/>
                </a:solidFill>
                <a:latin typeface="Arial"/>
                <a:cs typeface="Arial"/>
              </a:rPr>
              <a:t>.  The following is a </a:t>
            </a:r>
            <a:r>
              <a:rPr lang="en-US" sz="1050" i="1" dirty="0">
                <a:solidFill>
                  <a:srgbClr val="333333"/>
                </a:solidFill>
                <a:latin typeface="Arial"/>
                <a:cs typeface="Arial"/>
              </a:rPr>
              <a:t>sample</a:t>
            </a:r>
            <a:r>
              <a:rPr lang="en-US" sz="1050" dirty="0">
                <a:solidFill>
                  <a:srgbClr val="333333"/>
                </a:solidFill>
                <a:latin typeface="Arial"/>
                <a:cs typeface="Arial"/>
              </a:rPr>
              <a:t> of the following coverage types required, and may not be an exhaustive list: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3333"/>
              </a:buClr>
              <a:buFont typeface="Arial"/>
              <a:buChar char="•"/>
            </a:pPr>
            <a:endParaRPr sz="105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Workers’</a:t>
            </a:r>
            <a:r>
              <a:rPr sz="1050" spc="-8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Compensation: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Statutory</a:t>
            </a:r>
            <a:r>
              <a:rPr sz="105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Compliance</a:t>
            </a:r>
            <a:endParaRPr sz="105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Employer’s</a:t>
            </a:r>
            <a:r>
              <a:rPr sz="1050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Liability</a:t>
            </a:r>
            <a:endParaRPr sz="105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Comprehensive</a:t>
            </a:r>
            <a:r>
              <a:rPr sz="1050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General</a:t>
            </a:r>
            <a:r>
              <a:rPr sz="1050" spc="-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Liability</a:t>
            </a:r>
            <a:r>
              <a:rPr lang="en-US" sz="1050" spc="-1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, including Products Completed Operations, Premises Operations liability, Personal and advertising Injury,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Bodily</a:t>
            </a:r>
            <a:r>
              <a:rPr sz="1050" spc="-3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Injury</a:t>
            </a:r>
            <a:r>
              <a:rPr lang="en-US"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, Contractual and Broad Form Property Damage liability coverage </a:t>
            </a: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Comprehensive</a:t>
            </a:r>
            <a:r>
              <a:rPr sz="1050" spc="2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Auto</a:t>
            </a:r>
            <a:r>
              <a:rPr sz="1050" spc="23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Liability</a:t>
            </a:r>
            <a:r>
              <a:rPr sz="1050" spc="22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(Bodily</a:t>
            </a:r>
            <a:r>
              <a:rPr sz="1050" spc="23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Injury</a:t>
            </a:r>
            <a:r>
              <a:rPr sz="1050" spc="23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and</a:t>
            </a:r>
            <a:r>
              <a:rPr sz="1050" spc="2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Property</a:t>
            </a:r>
            <a:r>
              <a:rPr sz="1050" spc="22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Damage)(Owned</a:t>
            </a:r>
            <a:r>
              <a:rPr sz="1050" spc="2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and</a:t>
            </a:r>
            <a:r>
              <a:rPr sz="1050" spc="23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Non-</a:t>
            </a:r>
            <a:endParaRPr sz="1050" dirty="0">
              <a:latin typeface="Arial"/>
              <a:cs typeface="Arial"/>
            </a:endParaRPr>
          </a:p>
          <a:p>
            <a:pPr marL="568960">
              <a:lnSpc>
                <a:spcPct val="100000"/>
              </a:lnSpc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Owned</a:t>
            </a:r>
            <a:endParaRPr sz="105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Professional</a:t>
            </a:r>
            <a:r>
              <a:rPr sz="1050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Errors</a:t>
            </a:r>
            <a:r>
              <a:rPr sz="1050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&amp;</a:t>
            </a:r>
            <a:r>
              <a:rPr sz="1050" spc="-2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Omissions</a:t>
            </a:r>
            <a:endParaRPr lang="en-US" sz="1050" dirty="0">
              <a:solidFill>
                <a:srgbClr val="333333"/>
              </a:solidFill>
              <a:uFill>
                <a:solidFill>
                  <a:srgbClr val="333333"/>
                </a:solidFill>
              </a:uFill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lang="en-US" sz="1050" dirty="0" err="1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Cyberliability</a:t>
            </a:r>
            <a:r>
              <a:rPr lang="en-US" sz="105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Arial"/>
                <a:cs typeface="Arial"/>
              </a:rPr>
              <a:t>, including Privacy Liability, Privacy Regulations Claims, Security Breach Response, Security Liability, Ransomware, Cyber Extortion, Digital Asset Restoration, and Payment Card Industry Data Security Standards Assessment</a:t>
            </a:r>
          </a:p>
          <a:p>
            <a:pPr marL="568325" lvl="1" indent="-212725">
              <a:lnSpc>
                <a:spcPct val="100000"/>
              </a:lnSpc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endParaRPr lang="en-US" sz="1050" dirty="0">
              <a:solidFill>
                <a:srgbClr val="333333"/>
              </a:solidFill>
              <a:uFill>
                <a:solidFill>
                  <a:srgbClr val="333333"/>
                </a:solidFill>
              </a:uFill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har char="•"/>
              <a:tabLst>
                <a:tab pos="269875" algn="l"/>
                <a:tab pos="270510" algn="l"/>
              </a:tabLst>
            </a:pPr>
            <a:r>
              <a:rPr lang="en-US" sz="1050" dirty="0">
                <a:solidFill>
                  <a:srgbClr val="333333"/>
                </a:solidFill>
                <a:latin typeface="Arial"/>
                <a:cs typeface="Arial"/>
              </a:rPr>
              <a:t>Supplier’s insurer in each category must be r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ated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at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least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by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A.M.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Best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33"/>
              </a:buClr>
              <a:buFont typeface="Arial"/>
              <a:buChar char="•"/>
            </a:pPr>
            <a:endParaRPr sz="1050" dirty="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5"/>
              </a:spcBef>
              <a:buChar char="•"/>
              <a:tabLst>
                <a:tab pos="269875" algn="l"/>
                <a:tab pos="270510" algn="l"/>
              </a:tabLst>
            </a:pPr>
            <a:r>
              <a:rPr lang="en-US" sz="1050" dirty="0">
                <a:solidFill>
                  <a:srgbClr val="333333"/>
                </a:solidFill>
                <a:latin typeface="Arial"/>
                <a:cs typeface="Arial"/>
              </a:rPr>
              <a:t>Supplier’s insurer is a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uthorized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05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do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05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states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where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services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are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performed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525" y="4324349"/>
            <a:ext cx="6108064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5080" indent="-25781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70510" algn="l"/>
              </a:tabLst>
            </a:pP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If</a:t>
            </a:r>
            <a:r>
              <a:rPr sz="1050" i="1" spc="2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your</a:t>
            </a:r>
            <a:r>
              <a:rPr sz="1050" i="1" spc="26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business</a:t>
            </a:r>
            <a:r>
              <a:rPr sz="1050" i="1" spc="254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is</a:t>
            </a:r>
            <a:r>
              <a:rPr sz="1050" i="1" spc="26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in</a:t>
            </a:r>
            <a:r>
              <a:rPr sz="1050" i="1" spc="254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need</a:t>
            </a:r>
            <a:r>
              <a:rPr sz="1050" i="1" spc="26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of</a:t>
            </a:r>
            <a:r>
              <a:rPr sz="1050" i="1" spc="26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insurance,</a:t>
            </a:r>
            <a:r>
              <a:rPr sz="1050" i="1" spc="2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please</a:t>
            </a:r>
            <a:r>
              <a:rPr sz="1050" i="1" spc="26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visit</a:t>
            </a:r>
            <a:r>
              <a:rPr sz="1050" i="1" spc="26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the</a:t>
            </a:r>
            <a:r>
              <a:rPr sz="1050" i="1" spc="24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Grange</a:t>
            </a:r>
            <a:r>
              <a:rPr sz="1050" i="1" u="sng" spc="25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5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Commercial</a:t>
            </a:r>
            <a:r>
              <a:rPr sz="1050" i="1" u="sng" spc="2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050" i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Insurance</a:t>
            </a:r>
            <a:r>
              <a:rPr sz="105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website.</a:t>
            </a:r>
            <a:r>
              <a:rPr sz="1050" i="1" spc="3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For</a:t>
            </a:r>
            <a:r>
              <a:rPr sz="1050" i="1" spc="4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the</a:t>
            </a:r>
            <a:r>
              <a:rPr sz="1050" i="1" spc="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avoidance</a:t>
            </a:r>
            <a:r>
              <a:rPr sz="1050" i="1" spc="5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of</a:t>
            </a:r>
            <a:r>
              <a:rPr sz="1050" i="1" spc="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doubt,</a:t>
            </a:r>
            <a:r>
              <a:rPr sz="1050" i="1" spc="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obtaining</a:t>
            </a:r>
            <a:r>
              <a:rPr sz="1050" i="1" spc="5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a</a:t>
            </a:r>
            <a:r>
              <a:rPr sz="1050" i="1" spc="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quote</a:t>
            </a:r>
            <a:r>
              <a:rPr sz="1050" i="1" spc="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and/or</a:t>
            </a:r>
            <a:r>
              <a:rPr sz="1050" i="1" spc="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policy</a:t>
            </a:r>
            <a:r>
              <a:rPr sz="1050" i="1" spc="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through</a:t>
            </a:r>
            <a:r>
              <a:rPr sz="1050" i="1" spc="5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Grange</a:t>
            </a:r>
            <a:r>
              <a:rPr sz="1050" i="1" spc="4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will</a:t>
            </a:r>
            <a:r>
              <a:rPr sz="1050" i="1" spc="5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00A05F"/>
                </a:solidFill>
                <a:latin typeface="Arial"/>
                <a:cs typeface="Arial"/>
              </a:rPr>
              <a:t>not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influence</a:t>
            </a:r>
            <a:r>
              <a:rPr sz="1050" i="1" spc="9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Grange’s</a:t>
            </a:r>
            <a:r>
              <a:rPr sz="1050" i="1" spc="114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supplier</a:t>
            </a:r>
            <a:r>
              <a:rPr sz="1050" i="1" spc="12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or</a:t>
            </a:r>
            <a:r>
              <a:rPr sz="1050" i="1" spc="11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sourcing</a:t>
            </a:r>
            <a:r>
              <a:rPr sz="1050" i="1" spc="11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decisions</a:t>
            </a:r>
            <a:r>
              <a:rPr sz="1050" i="1" spc="114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or</a:t>
            </a:r>
            <a:r>
              <a:rPr sz="1050" i="1" spc="11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guarantee</a:t>
            </a:r>
            <a:r>
              <a:rPr sz="1050" i="1" spc="10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a</a:t>
            </a:r>
            <a:r>
              <a:rPr sz="1050" i="1" spc="10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business</a:t>
            </a:r>
            <a:r>
              <a:rPr sz="1050" i="1" spc="10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relationship</a:t>
            </a:r>
            <a:r>
              <a:rPr sz="1050" i="1" spc="114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spc="-20" dirty="0">
                <a:solidFill>
                  <a:srgbClr val="00A05F"/>
                </a:solidFill>
                <a:latin typeface="Arial"/>
                <a:cs typeface="Arial"/>
              </a:rPr>
              <a:t>with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Grange</a:t>
            </a:r>
            <a:r>
              <a:rPr sz="1050" i="1" spc="-45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in</a:t>
            </a:r>
            <a:r>
              <a:rPr sz="1050" i="1" spc="-10" dirty="0">
                <a:solidFill>
                  <a:srgbClr val="00A05F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00A05F"/>
                </a:solidFill>
                <a:latin typeface="Arial"/>
                <a:cs typeface="Arial"/>
              </a:rPr>
              <a:t>any</a:t>
            </a:r>
            <a:r>
              <a:rPr sz="1050" i="1" spc="-20" dirty="0">
                <a:solidFill>
                  <a:srgbClr val="00A05F"/>
                </a:solidFill>
                <a:latin typeface="Arial"/>
                <a:cs typeface="Arial"/>
              </a:rPr>
              <a:t> way.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Insurance</a:t>
            </a:r>
            <a:r>
              <a:rPr spc="-30" dirty="0"/>
              <a:t> </a:t>
            </a:r>
            <a:r>
              <a:rPr spc="-10" dirty="0"/>
              <a:t>Requirements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1732" y="4705908"/>
            <a:ext cx="151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7D82"/>
                </a:solidFill>
                <a:latin typeface="Arial"/>
                <a:cs typeface="Arial"/>
              </a:rPr>
              <a:t>|</a:t>
            </a:r>
            <a:r>
              <a:rPr sz="900" spc="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807D82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429" y="1241718"/>
            <a:ext cx="6106160" cy="305532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69875" indent="-257810" algn="just">
              <a:lnSpc>
                <a:spcPct val="100000"/>
              </a:lnSpc>
              <a:spcBef>
                <a:spcPts val="365"/>
              </a:spcBef>
              <a:buChar char="•"/>
              <a:tabLst>
                <a:tab pos="270510" algn="l"/>
              </a:tabLst>
            </a:pP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What</a:t>
            </a:r>
            <a:r>
              <a:rPr sz="11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do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do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after</a:t>
            </a:r>
            <a:r>
              <a:rPr sz="11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register?</a:t>
            </a:r>
            <a:endParaRPr sz="1100" dirty="0">
              <a:latin typeface="Arial"/>
              <a:cs typeface="Arial"/>
            </a:endParaRPr>
          </a:p>
          <a:p>
            <a:pPr marL="568960" marR="5080" lvl="1" indent="-213360" algn="just">
              <a:lnSpc>
                <a:spcPct val="100000"/>
              </a:lnSpc>
              <a:spcBef>
                <a:spcPts val="270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960" algn="l"/>
              </a:tabLst>
            </a:pP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There</a:t>
            </a:r>
            <a:r>
              <a:rPr sz="1100" i="1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100" i="1" spc="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1100" i="1" spc="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further</a:t>
            </a:r>
            <a:r>
              <a:rPr sz="1100" i="1" spc="1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action</a:t>
            </a:r>
            <a:r>
              <a:rPr sz="1100" i="1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required.</a:t>
            </a:r>
            <a:r>
              <a:rPr sz="1100" i="1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Your</a:t>
            </a:r>
            <a:r>
              <a:rPr sz="1100" i="1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information</a:t>
            </a:r>
            <a:r>
              <a:rPr sz="1100" i="1" spc="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will</a:t>
            </a:r>
            <a:r>
              <a:rPr sz="1100" i="1" spc="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remain</a:t>
            </a:r>
            <a:r>
              <a:rPr sz="1100" i="1" spc="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100" i="1" spc="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our</a:t>
            </a:r>
            <a:r>
              <a:rPr sz="1100" i="1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system</a:t>
            </a:r>
            <a:r>
              <a:rPr sz="1100" i="1" spc="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100" i="1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you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will</a:t>
            </a:r>
            <a:r>
              <a:rPr sz="1100" i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be</a:t>
            </a:r>
            <a:r>
              <a:rPr sz="1100" i="1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contacted</a:t>
            </a:r>
            <a:r>
              <a:rPr sz="1100" i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by</a:t>
            </a:r>
            <a:r>
              <a:rPr sz="1100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i="1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member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Enterprise</a:t>
            </a:r>
            <a:r>
              <a:rPr sz="1100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Strategic</a:t>
            </a:r>
            <a:r>
              <a:rPr sz="1100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Sourcing</a:t>
            </a:r>
            <a:r>
              <a:rPr sz="1100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team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if an</a:t>
            </a:r>
            <a:r>
              <a:rPr sz="1100" i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opportunity arises.</a:t>
            </a:r>
            <a:endParaRPr sz="11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7575B"/>
              </a:buClr>
              <a:buFont typeface="Courier New"/>
              <a:buChar char="o"/>
            </a:pP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57575B"/>
              </a:buClr>
              <a:buFont typeface="Courier New"/>
              <a:buChar char="o"/>
            </a:pPr>
            <a:endParaRPr sz="950" dirty="0">
              <a:latin typeface="Arial"/>
              <a:cs typeface="Arial"/>
            </a:endParaRPr>
          </a:p>
          <a:p>
            <a:pPr marL="269875" indent="-257810" algn="just">
              <a:lnSpc>
                <a:spcPct val="100000"/>
              </a:lnSpc>
              <a:buChar char="•"/>
              <a:tabLst>
                <a:tab pos="270510" algn="l"/>
              </a:tabLst>
            </a:pP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Does</a:t>
            </a:r>
            <a:r>
              <a:rPr sz="11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registration</a:t>
            </a:r>
            <a:r>
              <a:rPr sz="11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guarantee</a:t>
            </a:r>
            <a:r>
              <a:rPr sz="11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supplier’s</a:t>
            </a:r>
            <a:r>
              <a:rPr sz="11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ability</a:t>
            </a:r>
            <a:r>
              <a:rPr sz="11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1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conduct</a:t>
            </a:r>
            <a:r>
              <a:rPr sz="11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1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with</a:t>
            </a:r>
            <a:r>
              <a:rPr lang="en-US" sz="1100" dirty="0">
                <a:solidFill>
                  <a:srgbClr val="333333"/>
                </a:solidFill>
                <a:latin typeface="Arial"/>
                <a:cs typeface="Arial"/>
              </a:rPr>
              <a:t> the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 Grange</a:t>
            </a:r>
            <a:r>
              <a:rPr lang="en-US" sz="1100" spc="-10" dirty="0">
                <a:solidFill>
                  <a:srgbClr val="333333"/>
                </a:solidFill>
                <a:latin typeface="Arial"/>
                <a:cs typeface="Arial"/>
              </a:rPr>
              <a:t> Enterprise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No,</a:t>
            </a:r>
            <a:r>
              <a:rPr sz="1100" i="1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registration</a:t>
            </a:r>
            <a:r>
              <a:rPr sz="1100" i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only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guarantees</a:t>
            </a:r>
            <a:r>
              <a:rPr sz="1100" i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that</a:t>
            </a:r>
            <a:r>
              <a:rPr sz="1100" i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company</a:t>
            </a:r>
            <a:r>
              <a:rPr sz="1100" i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will be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considered.</a:t>
            </a:r>
            <a:endParaRPr sz="11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7575B"/>
              </a:buClr>
              <a:buFont typeface="Courier New"/>
              <a:buChar char="o"/>
            </a:pP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57575B"/>
              </a:buClr>
              <a:buFont typeface="Courier New"/>
              <a:buChar char="o"/>
            </a:pPr>
            <a:endParaRPr sz="950" dirty="0">
              <a:latin typeface="Arial"/>
              <a:cs typeface="Arial"/>
            </a:endParaRPr>
          </a:p>
          <a:p>
            <a:pPr marL="269875" indent="-257810" algn="just">
              <a:lnSpc>
                <a:spcPct val="100000"/>
              </a:lnSpc>
              <a:buChar char="•"/>
              <a:tabLst>
                <a:tab pos="270510" algn="l"/>
              </a:tabLst>
            </a:pP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1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registration</a:t>
            </a:r>
            <a:r>
              <a:rPr sz="11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required</a:t>
            </a:r>
            <a:r>
              <a:rPr sz="11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1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do</a:t>
            </a:r>
            <a:r>
              <a:rPr sz="11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1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with</a:t>
            </a:r>
            <a:r>
              <a:rPr lang="en-US" sz="1100" dirty="0">
                <a:solidFill>
                  <a:srgbClr val="333333"/>
                </a:solidFill>
                <a:latin typeface="Arial"/>
                <a:cs typeface="Arial"/>
              </a:rPr>
              <a:t> the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Grange</a:t>
            </a:r>
            <a:r>
              <a:rPr lang="en-US" sz="1100" spc="-10" dirty="0">
                <a:solidFill>
                  <a:srgbClr val="333333"/>
                </a:solidFill>
                <a:latin typeface="Arial"/>
                <a:cs typeface="Arial"/>
              </a:rPr>
              <a:t> Enterprise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Yes,</a:t>
            </a:r>
            <a:r>
              <a:rPr sz="1100" i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only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companies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that</a:t>
            </a:r>
            <a:r>
              <a:rPr sz="1100" i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are</a:t>
            </a:r>
            <a:r>
              <a:rPr sz="1100" i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registered</a:t>
            </a:r>
            <a:r>
              <a:rPr sz="1100" i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will be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qualified</a:t>
            </a:r>
            <a:r>
              <a:rPr sz="1100" i="1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do</a:t>
            </a:r>
            <a:r>
              <a:rPr sz="1100" i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7575B"/>
              </a:buClr>
              <a:buFont typeface="Courier New"/>
              <a:buChar char="o"/>
            </a:pP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7575B"/>
              </a:buClr>
              <a:buFont typeface="Courier New"/>
              <a:buChar char="o"/>
            </a:pPr>
            <a:endParaRPr sz="950" dirty="0">
              <a:latin typeface="Arial"/>
              <a:cs typeface="Arial"/>
            </a:endParaRPr>
          </a:p>
          <a:p>
            <a:pPr marL="269875" indent="-257810" algn="just">
              <a:lnSpc>
                <a:spcPct val="100000"/>
              </a:lnSpc>
              <a:buChar char="•"/>
              <a:tabLst>
                <a:tab pos="270510" algn="l"/>
              </a:tabLst>
            </a:pP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Who</a:t>
            </a:r>
            <a:r>
              <a:rPr sz="11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may</a:t>
            </a:r>
            <a:r>
              <a:rPr sz="11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contact</a:t>
            </a:r>
            <a:r>
              <a:rPr sz="11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11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registration</a:t>
            </a:r>
            <a:r>
              <a:rPr sz="11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assistance</a:t>
            </a:r>
            <a:r>
              <a:rPr sz="11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additional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questions?</a:t>
            </a:r>
            <a:endParaRPr sz="1100" dirty="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265"/>
              </a:spcBef>
              <a:buClr>
                <a:srgbClr val="57575B"/>
              </a:buClr>
              <a:buSzPct val="72727"/>
              <a:buFont typeface="Courier New"/>
              <a:buChar char="o"/>
              <a:tabLst>
                <a:tab pos="568325" algn="l"/>
                <a:tab pos="568960" algn="l"/>
              </a:tabLst>
            </a:pPr>
            <a:r>
              <a:rPr sz="1100" i="1" spc="-10" dirty="0">
                <a:solidFill>
                  <a:srgbClr val="333333"/>
                </a:solidFill>
                <a:latin typeface="Arial"/>
                <a:cs typeface="Arial"/>
                <a:hlinkClick r:id="rId2"/>
              </a:rPr>
              <a:t>supplierregistration@grangeinsurance.com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Frequently</a:t>
            </a:r>
            <a:r>
              <a:rPr spc="-110" dirty="0"/>
              <a:t> </a:t>
            </a:r>
            <a:r>
              <a:rPr dirty="0"/>
              <a:t>Asked</a:t>
            </a:r>
            <a:r>
              <a:rPr spc="-20" dirty="0"/>
              <a:t> </a:t>
            </a:r>
            <a:r>
              <a:rPr spc="-10" dirty="0"/>
              <a:t>Questions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1732" y="4705908"/>
            <a:ext cx="151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07D82"/>
                </a:solidFill>
                <a:latin typeface="Arial"/>
                <a:cs typeface="Arial"/>
              </a:rPr>
              <a:t>|</a:t>
            </a:r>
            <a:r>
              <a:rPr sz="900" spc="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807D82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429" y="1275029"/>
            <a:ext cx="6105525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299720" algn="l"/>
              </a:tabLst>
            </a:pPr>
            <a:r>
              <a:rPr lang="en-US" sz="11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Grange</a:t>
            </a:r>
            <a:r>
              <a:rPr lang="en-US" sz="1100" dirty="0">
                <a:solidFill>
                  <a:srgbClr val="333333"/>
                </a:solidFill>
                <a:latin typeface="Arial"/>
                <a:cs typeface="Arial"/>
              </a:rPr>
              <a:t> Enterprise</a:t>
            </a:r>
            <a:r>
              <a:rPr sz="11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support</a:t>
            </a:r>
            <a:r>
              <a:rPr sz="110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1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registered</a:t>
            </a:r>
            <a:r>
              <a:rPr sz="11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1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intended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only</a:t>
            </a:r>
            <a:r>
              <a:rPr sz="11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as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basic</a:t>
            </a:r>
            <a:r>
              <a:rPr sz="11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guideline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does</a:t>
            </a:r>
            <a:r>
              <a:rPr sz="11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33333"/>
                </a:solidFill>
                <a:latin typeface="Arial"/>
                <a:cs typeface="Arial"/>
              </a:rPr>
              <a:t>not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constitute</a:t>
            </a:r>
            <a:r>
              <a:rPr sz="11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request</a:t>
            </a:r>
            <a:r>
              <a:rPr sz="11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1100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proposal,</a:t>
            </a:r>
            <a:r>
              <a:rPr sz="1100" spc="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request</a:t>
            </a:r>
            <a:r>
              <a:rPr sz="11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1100" spc="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qualifications,</a:t>
            </a:r>
            <a:r>
              <a:rPr sz="1100" spc="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100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other</a:t>
            </a:r>
            <a:r>
              <a:rPr sz="1100" spc="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form</a:t>
            </a:r>
            <a:r>
              <a:rPr sz="1100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100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solicitation</a:t>
            </a:r>
            <a:r>
              <a:rPr sz="1100" spc="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offer.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33"/>
              </a:buClr>
              <a:buFont typeface="Arial"/>
              <a:buChar char="•"/>
            </a:pPr>
            <a:endParaRPr sz="16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registered</a:t>
            </a:r>
            <a:r>
              <a:rPr sz="11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not</a:t>
            </a:r>
            <a:r>
              <a:rPr sz="11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guaranteed</a:t>
            </a:r>
            <a:r>
              <a:rPr sz="11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business.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33"/>
              </a:buClr>
              <a:buFont typeface="Arial"/>
              <a:buChar char="•"/>
            </a:pPr>
            <a:endParaRPr sz="1600" dirty="0">
              <a:latin typeface="Arial"/>
              <a:cs typeface="Arial"/>
            </a:endParaRPr>
          </a:p>
          <a:p>
            <a:pPr marL="299085" marR="5080" indent="-287020" algn="just">
              <a:lnSpc>
                <a:spcPct val="100000"/>
              </a:lnSpc>
              <a:buChar char="•"/>
              <a:tabLst>
                <a:tab pos="299720" algn="l"/>
              </a:tabLst>
            </a:pPr>
            <a:r>
              <a:rPr lang="en-US" sz="11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reserve</a:t>
            </a:r>
            <a:r>
              <a:rPr sz="11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the right</a:t>
            </a:r>
            <a:r>
              <a:rPr sz="11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to update</a:t>
            </a:r>
            <a:r>
              <a:rPr sz="11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1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modify</a:t>
            </a:r>
            <a:r>
              <a:rPr sz="11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en-US" sz="1100" spc="5" dirty="0">
                <a:solidFill>
                  <a:srgbClr val="333333"/>
                </a:solidFill>
                <a:latin typeface="Arial"/>
                <a:cs typeface="Arial"/>
              </a:rPr>
              <a:t>our</a:t>
            </a:r>
            <a:r>
              <a:rPr sz="11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Enterprise</a:t>
            </a:r>
            <a:r>
              <a:rPr sz="11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Strategic</a:t>
            </a:r>
            <a:r>
              <a:rPr sz="11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Sourcing</a:t>
            </a:r>
            <a:r>
              <a:rPr sz="11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policy</a:t>
            </a:r>
            <a:r>
              <a:rPr sz="11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without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notice</a:t>
            </a:r>
            <a:r>
              <a:rPr sz="11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1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333333"/>
                </a:solidFill>
                <a:latin typeface="Arial"/>
                <a:cs typeface="Arial"/>
              </a:rPr>
              <a:t>liability.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DISCLAIMER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555</Words>
  <Application>Microsoft Office PowerPoint</Application>
  <PresentationFormat>Custom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Office Theme</vt:lpstr>
      <vt:lpstr>PowerPoint Presentation</vt:lpstr>
      <vt:lpstr>Business Qualifications</vt:lpstr>
      <vt:lpstr>Insurance Requirements</vt:lpstr>
      <vt:lpstr>Frequently Asked Questions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rutherfs</dc:creator>
  <cp:lastModifiedBy>Haddock, Maggie</cp:lastModifiedBy>
  <cp:revision>2</cp:revision>
  <dcterms:created xsi:type="dcterms:W3CDTF">2023-01-27T18:17:56Z</dcterms:created>
  <dcterms:modified xsi:type="dcterms:W3CDTF">2023-06-12T19:24:53Z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2023-01-27T00:00:00Z</vt:filetime>
  </property>
  <property fmtid="{D5CDD505-2E9C-101B-9397-08002B2CF9AE}" pid="5" name="Producer">
    <vt:lpwstr>Microsoft® PowerPoint® for Office 365</vt:lpwstr>
  </property>
</Properties>
</file>